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consolata"/>
      <p:regular r:id="rId17"/>
    </p:embeddedFont>
    <p:embeddedFont>
      <p:font typeface="Inconsolata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Predicting Customer Lifetime Value (CLV)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Unlocking Future Growth for E-commerce Success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537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4457819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202668"/>
            <a:ext cx="30480" cy="873204"/>
          </a:xfrm>
          <a:prstGeom prst="rect">
            <a:avLst/>
          </a:prstGeom>
          <a:solidFill>
            <a:srgbClr val="F94CAF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6202"/>
            <a:ext cx="124734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Project Overview: Forecasting Customer Value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860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objective is to accurately predict Customer Lifetime Value (CLV) for Amazon customers, providing crucial insights to refine business strategies.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39565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310" y="4139565"/>
            <a:ext cx="121920" cy="20937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2524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488727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Predict future customer profitability to optimize business decisions.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139565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82" y="4139565"/>
            <a:ext cx="121920" cy="209371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565696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Significance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565696" y="488727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Empower targeted marketing, enhance customer retention, and identify high-value segments.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40133" y="4139565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4139565"/>
            <a:ext cx="121920" cy="209371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988868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Technologies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988868" y="4887278"/>
            <a:ext cx="3590330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pandas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scikit-learn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Flask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joblib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HTML/CSS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9234" y="423743"/>
            <a:ext cx="11362492" cy="481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Understanding &amp; Cleaning: The Foundation of Prediction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9234" y="1213247"/>
            <a:ext cx="1355193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Raw data is transformed into a robust dataset through meticulous cleaning and preprocessing, ensuring accuracy for CLV predictions.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234" y="1632942"/>
            <a:ext cx="13551932" cy="52948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66458" y="2131856"/>
            <a:ext cx="2991736" cy="37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Collection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066458" y="3049529"/>
            <a:ext cx="2991736" cy="37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Clean &amp; Impute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066458" y="3965956"/>
            <a:ext cx="2991736" cy="37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Remove Duplicates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8066458" y="4898588"/>
            <a:ext cx="4338225" cy="37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Standardize &amp; Create Features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539234" y="7101007"/>
            <a:ext cx="1355193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Raw Data Inclusions: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Customer purchases, age, payment methods, ratings, purchase dates.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39234" y="7401282"/>
            <a:ext cx="1355193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Cleaning Steps: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Filling missing values (median/mode), dropping duplicates, standardizing formats (date parsing, gender normalization), clipping outliers.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539234" y="7701558"/>
            <a:ext cx="1355193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Feature Creation: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Loyalty Score, Customer Segment, Preferred Shopping Channel, Discount Applied, Return Status.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539234" y="8001833"/>
            <a:ext cx="1355193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Encoding: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One-hot encoding for all categorical variables.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354" y="743426"/>
            <a:ext cx="12375475" cy="658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Feature Engineering: Unlocking Predictive Power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7354" y="1823204"/>
            <a:ext cx="13155692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Carefully selected and engineered features are crucial for building an accurate CLV prediction model. Each feature contributes uniquely to understanding customer behavior.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7354" y="2924056"/>
            <a:ext cx="6320909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Age: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Demographic factor influencing purchasing habits.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7354" y="3334941"/>
            <a:ext cx="6320909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Purchase Amount: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Direct indicator of customer spending.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7354" y="3745825"/>
            <a:ext cx="6320909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Loyalty Score: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Calculated from purchase frequency and total spent, reflecting customer dedication.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7354" y="4493895"/>
            <a:ext cx="6320909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Discount Applied: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Reveals price sensitivity and promotional impact.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37354" y="5241965"/>
            <a:ext cx="6320909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Payment Method: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Can indicate customer preference and financial behavior.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37354" y="5990034"/>
            <a:ext cx="6320909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Customer Segment: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Categorizes customers (New, Regular, VIP) based on engagement.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37354" y="6738104"/>
            <a:ext cx="6320909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Preferred Shopping Channel: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Online vs. Offline purchasing habits.</a:t>
            </a:r>
            <a:endParaRPr lang="en-US" sz="16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9757" y="2971443"/>
            <a:ext cx="6320909" cy="35554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8289" y="470059"/>
            <a:ext cx="9828371" cy="534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 Building: Crafting the Prediction Engine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8289" y="1346002"/>
            <a:ext cx="13433822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supervised regression approach is employed to predict a numeric CLV, using a robust pipeline for data transformation and model training.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98289" y="1811774"/>
            <a:ext cx="384572" cy="38457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5" name="Text 3"/>
          <p:cNvSpPr/>
          <p:nvPr/>
        </p:nvSpPr>
        <p:spPr>
          <a:xfrm>
            <a:off x="662404" y="1843861"/>
            <a:ext cx="256342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153716" y="1870472"/>
            <a:ext cx="2136696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Approach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153716" y="2240042"/>
            <a:ext cx="12878395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Supervised regression for numeric CLV prediction, chosen for its ability to forecast continuous values.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598289" y="2855357"/>
            <a:ext cx="384572" cy="38457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9" name="Text 7"/>
          <p:cNvSpPr/>
          <p:nvPr/>
        </p:nvSpPr>
        <p:spPr>
          <a:xfrm>
            <a:off x="662404" y="2887444"/>
            <a:ext cx="256342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1153716" y="2914055"/>
            <a:ext cx="2136696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Pipeline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153716" y="3283625"/>
            <a:ext cx="12878395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ColumnTransformer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scales numeric features and one-hot encodes categorical data.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598289" y="3906560"/>
            <a:ext cx="384572" cy="38457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3" name="Text 11"/>
          <p:cNvSpPr/>
          <p:nvPr/>
        </p:nvSpPr>
        <p:spPr>
          <a:xfrm>
            <a:off x="662404" y="3938647"/>
            <a:ext cx="256342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153716" y="3965258"/>
            <a:ext cx="2136696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1153716" y="4334828"/>
            <a:ext cx="12878395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Linear Regression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for its interpretability and effectiveness in predicting CLV.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598289" y="4957763"/>
            <a:ext cx="384572" cy="38457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7" name="Text 15"/>
          <p:cNvSpPr/>
          <p:nvPr/>
        </p:nvSpPr>
        <p:spPr>
          <a:xfrm>
            <a:off x="662404" y="4989850"/>
            <a:ext cx="256342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1153716" y="5016460"/>
            <a:ext cx="2136696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Split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1153716" y="5386030"/>
            <a:ext cx="12878395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80% training, 20% testing to evaluate model performance.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598289" y="6001345"/>
            <a:ext cx="384572" cy="38457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21" name="Text 19"/>
          <p:cNvSpPr/>
          <p:nvPr/>
        </p:nvSpPr>
        <p:spPr>
          <a:xfrm>
            <a:off x="662404" y="6033433"/>
            <a:ext cx="256342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5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1153716" y="6060043"/>
            <a:ext cx="2136696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Metrics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1153716" y="6429613"/>
            <a:ext cx="12878395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R² Score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for explained variance, 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RMSE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for prediction error.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598289" y="7052548"/>
            <a:ext cx="384572" cy="38457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25" name="Text 23"/>
          <p:cNvSpPr/>
          <p:nvPr/>
        </p:nvSpPr>
        <p:spPr>
          <a:xfrm>
            <a:off x="662404" y="7084635"/>
            <a:ext cx="256342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6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1153716" y="7111246"/>
            <a:ext cx="2136696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Persistence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1153716" y="7480816"/>
            <a:ext cx="12878395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Model pipeline and features saved with 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joblib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for web app deployment.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7299"/>
            <a:ext cx="90716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Web Application: Bringing Predic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962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tion to Life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3451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Flask-based web application provides an intuitive interface for users to obtain real-time CLV predictions.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90048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Backend Workflow (Flask)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7711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Loads pre-trained model pipeline and features.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133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Collects user input from the HTML form.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555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Applies necessary preprocessing to input data.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977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Generates CLV prediction.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5399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Displays predicted CLV in Rupees (₹) to the user.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190048"/>
            <a:ext cx="42506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Frontend Highlights (HTML/CSS)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47711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User-friendly form with clear input fields (Age, Purchase Amount, Loyalty, etc.).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5762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Stylized design with dropdowns for categorical inputs.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60184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Dynamic output display after form submission.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64606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Clean, minimalist aesthetic for ease of use.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25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8299" y="2955488"/>
            <a:ext cx="10900529" cy="605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Demo &amp; User Flow: Experiencing the Prediction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78299" y="3851672"/>
            <a:ext cx="13273802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Navigate the straightforward process of getting a CLV estimate from the web application.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8299" y="5883950"/>
            <a:ext cx="13273802" cy="22860"/>
          </a:xfrm>
          <a:prstGeom prst="roundRect">
            <a:avLst>
              <a:gd name="adj" fmla="val 127170"/>
            </a:avLst>
          </a:prstGeom>
          <a:solidFill>
            <a:srgbClr val="5C4E69"/>
          </a:solidFill>
          <a:ln/>
        </p:spPr>
      </p:sp>
      <p:sp>
        <p:nvSpPr>
          <p:cNvPr id="6" name="Shape 3"/>
          <p:cNvSpPr/>
          <p:nvPr/>
        </p:nvSpPr>
        <p:spPr>
          <a:xfrm>
            <a:off x="3248978" y="5302568"/>
            <a:ext cx="22860" cy="581382"/>
          </a:xfrm>
          <a:prstGeom prst="roundRect">
            <a:avLst>
              <a:gd name="adj" fmla="val 127170"/>
            </a:avLst>
          </a:prstGeom>
          <a:solidFill>
            <a:srgbClr val="5C4E69"/>
          </a:solidFill>
          <a:ln/>
        </p:spPr>
      </p:sp>
      <p:sp>
        <p:nvSpPr>
          <p:cNvPr id="7" name="Shape 4"/>
          <p:cNvSpPr/>
          <p:nvPr/>
        </p:nvSpPr>
        <p:spPr>
          <a:xfrm>
            <a:off x="3042404" y="5665946"/>
            <a:ext cx="436007" cy="436007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3115092" y="5702260"/>
            <a:ext cx="290632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2049066" y="4379714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1. Landing Page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72014" y="4798695"/>
            <a:ext cx="4776788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 visits the main web application page.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5952173" y="5883950"/>
            <a:ext cx="22860" cy="581382"/>
          </a:xfrm>
          <a:prstGeom prst="roundRect">
            <a:avLst>
              <a:gd name="adj" fmla="val 127170"/>
            </a:avLst>
          </a:prstGeom>
          <a:solidFill>
            <a:srgbClr val="5C4E69"/>
          </a:solidFill>
          <a:ln/>
        </p:spPr>
      </p:sp>
      <p:sp>
        <p:nvSpPr>
          <p:cNvPr id="12" name="Shape 9"/>
          <p:cNvSpPr/>
          <p:nvPr/>
        </p:nvSpPr>
        <p:spPr>
          <a:xfrm>
            <a:off x="5745599" y="5665946"/>
            <a:ext cx="436007" cy="436007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3" name="Text 10"/>
          <p:cNvSpPr/>
          <p:nvPr/>
        </p:nvSpPr>
        <p:spPr>
          <a:xfrm>
            <a:off x="5818287" y="5702260"/>
            <a:ext cx="290632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4752261" y="6659166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2. Input Form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3575209" y="7078147"/>
            <a:ext cx="4776788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 fills in details like Age, Purchase Amount, Loyalty Score, etc.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8655368" y="5302568"/>
            <a:ext cx="22860" cy="581382"/>
          </a:xfrm>
          <a:prstGeom prst="roundRect">
            <a:avLst>
              <a:gd name="adj" fmla="val 127170"/>
            </a:avLst>
          </a:prstGeom>
          <a:solidFill>
            <a:srgbClr val="5C4E69"/>
          </a:solidFill>
          <a:ln/>
        </p:spPr>
      </p:sp>
      <p:sp>
        <p:nvSpPr>
          <p:cNvPr id="17" name="Shape 14"/>
          <p:cNvSpPr/>
          <p:nvPr/>
        </p:nvSpPr>
        <p:spPr>
          <a:xfrm>
            <a:off x="8448794" y="5665946"/>
            <a:ext cx="436007" cy="436007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8" name="Text 15"/>
          <p:cNvSpPr/>
          <p:nvPr/>
        </p:nvSpPr>
        <p:spPr>
          <a:xfrm>
            <a:off x="8521482" y="5702260"/>
            <a:ext cx="290632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7455456" y="4379714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3. Submission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6278404" y="4798695"/>
            <a:ext cx="4776788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 submits the form to trigger the prediction.</a:t>
            </a:r>
            <a:endParaRPr lang="en-US" sz="1500" dirty="0"/>
          </a:p>
        </p:txBody>
      </p:sp>
      <p:sp>
        <p:nvSpPr>
          <p:cNvPr id="21" name="Shape 18"/>
          <p:cNvSpPr/>
          <p:nvPr/>
        </p:nvSpPr>
        <p:spPr>
          <a:xfrm>
            <a:off x="11358563" y="5883950"/>
            <a:ext cx="22860" cy="581382"/>
          </a:xfrm>
          <a:prstGeom prst="roundRect">
            <a:avLst>
              <a:gd name="adj" fmla="val 127170"/>
            </a:avLst>
          </a:prstGeom>
          <a:solidFill>
            <a:srgbClr val="5C4E69"/>
          </a:solidFill>
          <a:ln/>
        </p:spPr>
      </p:sp>
      <p:sp>
        <p:nvSpPr>
          <p:cNvPr id="22" name="Shape 19"/>
          <p:cNvSpPr/>
          <p:nvPr/>
        </p:nvSpPr>
        <p:spPr>
          <a:xfrm>
            <a:off x="11151989" y="5665946"/>
            <a:ext cx="436007" cy="436007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23" name="Text 20"/>
          <p:cNvSpPr/>
          <p:nvPr/>
        </p:nvSpPr>
        <p:spPr>
          <a:xfrm>
            <a:off x="11224677" y="5702260"/>
            <a:ext cx="290632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2250" dirty="0"/>
          </a:p>
        </p:txBody>
      </p:sp>
      <p:sp>
        <p:nvSpPr>
          <p:cNvPr id="24" name="Text 21"/>
          <p:cNvSpPr/>
          <p:nvPr/>
        </p:nvSpPr>
        <p:spPr>
          <a:xfrm>
            <a:off x="10158651" y="6659166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4. CLV Estimate</a:t>
            </a:r>
            <a:endParaRPr lang="en-US" sz="1900" dirty="0"/>
          </a:p>
        </p:txBody>
      </p:sp>
      <p:sp>
        <p:nvSpPr>
          <p:cNvPr id="25" name="Text 22"/>
          <p:cNvSpPr/>
          <p:nvPr/>
        </p:nvSpPr>
        <p:spPr>
          <a:xfrm>
            <a:off x="8981599" y="7078147"/>
            <a:ext cx="4776788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Backend processes data and displays the predicted CLV.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9634061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Results &amp; Impact: Driving Business Decisions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CLV prediction model demonstrates strong performance, offering tangible benefits for strategic business initiatives.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3172" y="2032278"/>
            <a:ext cx="2190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 Performance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613172" y="2481262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R² Score: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0.85 (sample value indicating high variance explained).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3172" y="2822972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RMSE: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₹500 (sample value showing average prediction error).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13172" y="3278505"/>
            <a:ext cx="2190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Business Utility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613172" y="3727490"/>
            <a:ext cx="6488311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 High-Value Customers: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Pinpoint and nurture your most profitable customers.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13172" y="4349591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Targeted Marketing: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Craft personalized campaigns based on predicted CLV.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13172" y="4691301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Retention Strategies: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Develop proactive measures to retain at-risk customers.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613172" y="5033010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Resource Optimization: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Allocate resources efficiently for maximum ROI.</a:t>
            </a:r>
            <a:endParaRPr lang="en-US" sz="13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6537" y="2054185"/>
            <a:ext cx="6488311" cy="64883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6775"/>
            <a:ext cx="121899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Future Enhancements: Expanding Capabilities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291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envision several enhancements to further refine the CLV prediction model and expand its real-world utility.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47236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497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Advanced Models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988117"/>
            <a:ext cx="6379607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Integrate sophisticated algorithms like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XGBoost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for improved accuracy.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647236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497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New Features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3988117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Incorporate additional data points like demographics and product categories.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296138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146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Cloud Deployment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637020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Deploy the application to a cloud platform for public accessibility and scalability.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5296138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6146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637020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continuous model retraining for dynamic predictions.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2025-08-04T17:08:51Z</dcterms:created>
  <dcterms:modified xsi:type="dcterms:W3CDTF">2025-08-04T17:08:51Z</dcterms:modified>
</cp:coreProperties>
</file>